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449" r:id="rId3"/>
    <p:sldId id="304" r:id="rId4"/>
    <p:sldId id="547" r:id="rId5"/>
    <p:sldId id="548" r:id="rId6"/>
    <p:sldId id="549" r:id="rId7"/>
    <p:sldId id="550" r:id="rId8"/>
    <p:sldId id="551" r:id="rId9"/>
    <p:sldId id="552" r:id="rId10"/>
    <p:sldId id="553" r:id="rId11"/>
    <p:sldId id="554" r:id="rId12"/>
    <p:sldId id="555" r:id="rId13"/>
    <p:sldId id="556" r:id="rId14"/>
    <p:sldId id="557" r:id="rId15"/>
    <p:sldId id="558" r:id="rId16"/>
    <p:sldId id="559" r:id="rId17"/>
    <p:sldId id="561" r:id="rId18"/>
    <p:sldId id="572" r:id="rId19"/>
    <p:sldId id="573" r:id="rId20"/>
    <p:sldId id="563" r:id="rId21"/>
    <p:sldId id="564" r:id="rId22"/>
    <p:sldId id="565" r:id="rId23"/>
    <p:sldId id="566" r:id="rId24"/>
    <p:sldId id="567" r:id="rId25"/>
    <p:sldId id="568" r:id="rId26"/>
    <p:sldId id="560" r:id="rId27"/>
    <p:sldId id="569" r:id="rId28"/>
    <p:sldId id="575" r:id="rId29"/>
    <p:sldId id="576" r:id="rId30"/>
    <p:sldId id="302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https://commons.wikimedia.org/wiki/File:Grace_Hopper.jpg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2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http://amhistory.si.edu/archives/images/d8324-1.jpg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https://commons.wikimedia.org/wiki/File:H96566k.jpg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949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https://pixabay.com/en/bug-computer-icon-sad-spider-1296767/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69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https://pixabay.com/en/dogs-puppies-pet-animal-cute-984015/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32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https://pixabay.com/en/manicure-pedicure-cosmetics-870857/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64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https://pixabay.com/en/question-mark-question-response-1019993/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9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05 – Algorithmic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Represent the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done with flowchart or </a:t>
            </a:r>
            <a:r>
              <a:rPr lang="en-US" b="1" i="1" dirty="0" smtClean="0"/>
              <a:t>pseudocode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Flowchart</a:t>
            </a:r>
          </a:p>
          <a:p>
            <a:pPr lvl="1"/>
            <a:r>
              <a:rPr lang="en-US" dirty="0" smtClean="0"/>
              <a:t>Symbols convey different types of actions</a:t>
            </a:r>
            <a:endParaRPr lang="en-US" dirty="0"/>
          </a:p>
          <a:p>
            <a:r>
              <a:rPr lang="en-US" dirty="0" smtClean="0"/>
              <a:t>Pseudocode</a:t>
            </a:r>
          </a:p>
          <a:p>
            <a:pPr lvl="1"/>
            <a:r>
              <a:rPr lang="en-US" dirty="0" smtClean="0"/>
              <a:t>A cross between code and plain English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One may be easier for you – use that one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2" y="2706696"/>
            <a:ext cx="1704474" cy="111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2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Symbols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44536" y="1969364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4536" y="348925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Flowchart: Data 9"/>
          <p:cNvSpPr/>
          <p:nvPr/>
        </p:nvSpPr>
        <p:spPr>
          <a:xfrm>
            <a:off x="5671882" y="1969364"/>
            <a:ext cx="1728536" cy="737741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44536" y="5001420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Diamond 11"/>
          <p:cNvSpPr/>
          <p:nvPr/>
        </p:nvSpPr>
        <p:spPr>
          <a:xfrm>
            <a:off x="5918529" y="3496804"/>
            <a:ext cx="1235241" cy="737741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302537" y="5001419"/>
            <a:ext cx="467225" cy="73774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0078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Start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70078" y="423454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End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70078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Data Processing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8375" y="2707105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prstClr val="black"/>
                </a:solidFill>
              </a:rPr>
              <a:t>Input/Output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98375" y="4241524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Decision Symbol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98375" y="5739161"/>
            <a:ext cx="28755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Flow Control Arrows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2A: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8959" y="2998855"/>
            <a:ext cx="2526632" cy="73671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pay = hours * rate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08409" y="1771989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Start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8" name="Flowchart: Data 17"/>
          <p:cNvSpPr/>
          <p:nvPr/>
        </p:nvSpPr>
        <p:spPr>
          <a:xfrm>
            <a:off x="575016" y="299885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“Number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of hours worked: ”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19" name="Straight Arrow Connector 18"/>
          <p:cNvCxnSpPr>
            <a:stCxn id="17" idx="2"/>
            <a:endCxn id="18" idx="1"/>
          </p:cNvCxnSpPr>
          <p:nvPr/>
        </p:nvCxnSpPr>
        <p:spPr>
          <a:xfrm>
            <a:off x="237172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Flowchart: Data 21"/>
          <p:cNvSpPr/>
          <p:nvPr/>
        </p:nvSpPr>
        <p:spPr>
          <a:xfrm>
            <a:off x="57501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hours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23" name="Straight Arrow Connector 22"/>
          <p:cNvCxnSpPr>
            <a:stCxn id="18" idx="4"/>
            <a:endCxn id="22" idx="1"/>
          </p:cNvCxnSpPr>
          <p:nvPr/>
        </p:nvCxnSpPr>
        <p:spPr>
          <a:xfrm>
            <a:off x="237172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lowchart: Data 29"/>
          <p:cNvSpPr/>
          <p:nvPr/>
        </p:nvSpPr>
        <p:spPr>
          <a:xfrm>
            <a:off x="575016" y="5400498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prstClr val="black"/>
                </a:solidFill>
              </a:rPr>
              <a:t>Display </a:t>
            </a:r>
            <a:r>
              <a:rPr lang="en-US" sz="2400" dirty="0" smtClean="0">
                <a:solidFill>
                  <a:prstClr val="black"/>
                </a:solidFill>
              </a:rPr>
              <a:t>“Amount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paid per hour: </a:t>
            </a:r>
            <a:r>
              <a:rPr lang="en-US" sz="24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31" name="Straight Arrow Connector 30"/>
          <p:cNvCxnSpPr>
            <a:stCxn id="22" idx="4"/>
            <a:endCxn id="30" idx="1"/>
          </p:cNvCxnSpPr>
          <p:nvPr/>
        </p:nvCxnSpPr>
        <p:spPr>
          <a:xfrm>
            <a:off x="237172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Flowchart: Data 34"/>
          <p:cNvSpPr/>
          <p:nvPr/>
        </p:nvSpPr>
        <p:spPr>
          <a:xfrm>
            <a:off x="4975566" y="177301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Get the rate</a:t>
            </a:r>
            <a:endParaRPr lang="en-US" sz="2800" dirty="0">
              <a:solidFill>
                <a:prstClr val="black"/>
              </a:solidFill>
            </a:endParaRPr>
          </a:p>
        </p:txBody>
      </p:sp>
      <p:cxnSp>
        <p:nvCxnSpPr>
          <p:cNvPr id="36" name="Straight Arrow Connector 35"/>
          <p:cNvCxnSpPr>
            <a:stCxn id="35" idx="4"/>
            <a:endCxn id="8" idx="0"/>
          </p:cNvCxnSpPr>
          <p:nvPr/>
        </p:nvCxnSpPr>
        <p:spPr>
          <a:xfrm>
            <a:off x="6772275" y="2509730"/>
            <a:ext cx="0" cy="48912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lowchart: Data 38"/>
          <p:cNvSpPr/>
          <p:nvPr/>
        </p:nvSpPr>
        <p:spPr>
          <a:xfrm>
            <a:off x="4975566" y="4261485"/>
            <a:ext cx="359341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 smtClean="0">
                <a:solidFill>
                  <a:prstClr val="black"/>
                </a:solidFill>
              </a:rPr>
              <a:t>Display “The pay </a:t>
            </a:r>
            <a:br>
              <a:rPr lang="en-US" sz="2400" dirty="0" smtClean="0">
                <a:solidFill>
                  <a:prstClr val="black"/>
                </a:solidFill>
              </a:rPr>
            </a:br>
            <a:r>
              <a:rPr lang="en-US" sz="2400" dirty="0" smtClean="0">
                <a:solidFill>
                  <a:prstClr val="black"/>
                </a:solidFill>
              </a:rPr>
              <a:t>is $” , pay</a:t>
            </a:r>
            <a:endParaRPr lang="en-US" sz="2400" dirty="0">
              <a:solidFill>
                <a:prstClr val="black"/>
              </a:solidFill>
            </a:endParaRPr>
          </a:p>
        </p:txBody>
      </p:sp>
      <p:cxnSp>
        <p:nvCxnSpPr>
          <p:cNvPr id="40" name="Straight Arrow Connector 39"/>
          <p:cNvCxnSpPr>
            <a:stCxn id="8" idx="2"/>
            <a:endCxn id="39" idx="1"/>
          </p:cNvCxnSpPr>
          <p:nvPr/>
        </p:nvCxnSpPr>
        <p:spPr>
          <a:xfrm>
            <a:off x="6772275" y="3735570"/>
            <a:ext cx="0" cy="52591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5508959" y="5400498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End</a:t>
            </a:r>
            <a:endParaRPr lang="en-US" sz="3200" dirty="0">
              <a:solidFill>
                <a:prstClr val="black"/>
              </a:solidFill>
            </a:endParaRPr>
          </a:p>
        </p:txBody>
      </p:sp>
      <p:cxnSp>
        <p:nvCxnSpPr>
          <p:cNvPr id="44" name="Straight Arrow Connector 43"/>
          <p:cNvCxnSpPr>
            <a:stCxn id="39" idx="4"/>
            <a:endCxn id="43" idx="0"/>
          </p:cNvCxnSpPr>
          <p:nvPr/>
        </p:nvCxnSpPr>
        <p:spPr>
          <a:xfrm>
            <a:off x="6772275" y="4998200"/>
            <a:ext cx="0" cy="40229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5" idx="2"/>
          </p:cNvCxnSpPr>
          <p:nvPr/>
        </p:nvCxnSpPr>
        <p:spPr>
          <a:xfrm>
            <a:off x="4780754" y="2140859"/>
            <a:ext cx="554154" cy="5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30" idx="5"/>
          </p:cNvCxnSpPr>
          <p:nvPr/>
        </p:nvCxnSpPr>
        <p:spPr>
          <a:xfrm flipV="1">
            <a:off x="3809092" y="5768855"/>
            <a:ext cx="97166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780754" y="2143376"/>
            <a:ext cx="0" cy="3611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11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30" grpId="0" animBg="1"/>
      <p:bldP spid="35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2B: Pseudocode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 with a plain English description, then…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0" lvl="3" indent="-457200">
              <a:buAutoNum type="arabicPeriod"/>
            </a:pP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"Number of hours worked: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hours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"Amount paid per hour: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Get the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Compute pay = hours * rate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"The pay is $" , pay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28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4161"/>
            <a:ext cx="8229600" cy="1143000"/>
          </a:xfrm>
        </p:spPr>
        <p:txBody>
          <a:bodyPr/>
          <a:lstStyle/>
          <a:p>
            <a:r>
              <a:rPr lang="en-US" dirty="0" smtClean="0"/>
              <a:t>Steps 3 and 4: Implementation </a:t>
            </a:r>
            <a:br>
              <a:rPr lang="en-US" dirty="0" smtClean="0"/>
            </a:br>
            <a:r>
              <a:rPr lang="en-US" dirty="0" smtClean="0"/>
              <a:t>and Testing/Debugging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Implementing and testing/debugging your program are two steps that go hand in hand</a:t>
            </a:r>
          </a:p>
          <a:p>
            <a:pPr lvl="3"/>
            <a:endParaRPr lang="en-US" dirty="0"/>
          </a:p>
          <a:p>
            <a:r>
              <a:rPr lang="en-US" dirty="0" smtClean="0"/>
              <a:t>After implementing, you must test it</a:t>
            </a:r>
          </a:p>
          <a:p>
            <a:r>
              <a:rPr lang="en-US" dirty="0" smtClean="0"/>
              <a:t>After discovering errors, you must find them</a:t>
            </a:r>
          </a:p>
          <a:p>
            <a:pPr lvl="1"/>
            <a:r>
              <a:rPr lang="en-US" dirty="0" smtClean="0"/>
              <a:t>Once found, you must fix them</a:t>
            </a:r>
          </a:p>
          <a:p>
            <a:pPr lvl="1"/>
            <a:r>
              <a:rPr lang="en-US" dirty="0" smtClean="0"/>
              <a:t>Once found and fixed, you must test again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Algorithms and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that developing the algorithm </a:t>
            </a:r>
            <a:br>
              <a:rPr lang="en-US" dirty="0" smtClean="0"/>
            </a:br>
            <a:r>
              <a:rPr lang="en-US" dirty="0" smtClean="0"/>
              <a:t>didn’t involve any Python at all</a:t>
            </a:r>
          </a:p>
          <a:p>
            <a:pPr lvl="1"/>
            <a:r>
              <a:rPr lang="en-US" dirty="0" smtClean="0"/>
              <a:t>Only pseudocode or a flowchart was needed</a:t>
            </a:r>
          </a:p>
          <a:p>
            <a:pPr lvl="1"/>
            <a:r>
              <a:rPr lang="en-US" dirty="0" smtClean="0"/>
              <a:t>An algorithm can be coded in any language</a:t>
            </a:r>
          </a:p>
          <a:p>
            <a:pPr lvl="3"/>
            <a:endParaRPr lang="en-US" dirty="0"/>
          </a:p>
          <a:p>
            <a:r>
              <a:rPr lang="en-US" dirty="0" smtClean="0"/>
              <a:t>All languages share certain tools that </a:t>
            </a:r>
            <a:br>
              <a:rPr lang="en-US" dirty="0" smtClean="0"/>
            </a:br>
            <a:r>
              <a:rPr lang="en-US" dirty="0" smtClean="0"/>
              <a:t>can be used in your algorithms</a:t>
            </a:r>
          </a:p>
          <a:p>
            <a:pPr lvl="1"/>
            <a:r>
              <a:rPr lang="en-US" dirty="0" smtClean="0"/>
              <a:t>For example, </a:t>
            </a:r>
            <a:r>
              <a:rPr lang="en-US" b="1" i="1" dirty="0"/>
              <a:t>control structures 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7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Algorithmic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Algorithms are an ordered set of clear steps that fully describes a process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 from real life?</a:t>
            </a:r>
          </a:p>
          <a:p>
            <a:pPr lvl="1"/>
            <a:r>
              <a:rPr lang="en-US" dirty="0" smtClean="0"/>
              <a:t>Recipes</a:t>
            </a:r>
          </a:p>
          <a:p>
            <a:pPr lvl="1"/>
            <a:r>
              <a:rPr lang="en-US" dirty="0" smtClean="0"/>
              <a:t>Driving directions</a:t>
            </a:r>
          </a:p>
          <a:p>
            <a:pPr lvl="1"/>
            <a:r>
              <a:rPr lang="en-US" dirty="0" smtClean="0"/>
              <a:t>Instruction manual (IKEA)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88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0540" y="1975186"/>
            <a:ext cx="5566260" cy="4517689"/>
          </a:xfrm>
        </p:spPr>
        <p:txBody>
          <a:bodyPr/>
          <a:lstStyle/>
          <a:p>
            <a:r>
              <a:rPr lang="en-US" dirty="0"/>
              <a:t>US Navy </a:t>
            </a:r>
            <a:r>
              <a:rPr lang="en-US" dirty="0" smtClean="0"/>
              <a:t>lab (Sep 1947)</a:t>
            </a:r>
          </a:p>
          <a:p>
            <a:r>
              <a:rPr lang="en-US" dirty="0" smtClean="0"/>
              <a:t>Grace </a:t>
            </a:r>
            <a:r>
              <a:rPr lang="en-US" dirty="0"/>
              <a:t>Hopper and her colleagues were working on the Harvard Mark </a:t>
            </a:r>
            <a:r>
              <a:rPr lang="en-US" dirty="0" smtClean="0"/>
              <a:t>II</a:t>
            </a:r>
          </a:p>
          <a:p>
            <a:pPr lvl="1"/>
            <a:r>
              <a:rPr lang="en-US" dirty="0" smtClean="0"/>
              <a:t>Instructions read one at a time from a tape</a:t>
            </a:r>
            <a:endParaRPr lang="en-US" dirty="0"/>
          </a:p>
          <a:p>
            <a:r>
              <a:rPr lang="en-US" dirty="0"/>
              <a:t>Or trying to… it wasn’t working right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46929" y="2056436"/>
            <a:ext cx="2761042" cy="3627927"/>
            <a:chOff x="346929" y="2056436"/>
            <a:chExt cx="1961147" cy="2576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29" y="2056436"/>
              <a:ext cx="1961147" cy="22998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55857" y="4356326"/>
              <a:ext cx="19432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prstClr val="black"/>
                  </a:solidFill>
                </a:rPr>
                <a:t>Rear Admiral Grace Hopper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wikimedia.org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1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Bit of History on “Bugs”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84613"/>
            <a:r>
              <a:rPr lang="en-US" dirty="0" smtClean="0"/>
              <a:t>Mark II was a LARGE </a:t>
            </a:r>
            <a:br>
              <a:rPr lang="en-US" dirty="0" smtClean="0"/>
            </a:br>
            <a:r>
              <a:rPr lang="en-US" dirty="0" smtClean="0"/>
              <a:t>machine that took up </a:t>
            </a:r>
            <a:br>
              <a:rPr lang="en-US" dirty="0" smtClean="0"/>
            </a:br>
            <a:r>
              <a:rPr lang="en-US" dirty="0" smtClean="0"/>
              <a:t>an entire room</a:t>
            </a:r>
          </a:p>
          <a:p>
            <a:pPr marL="4284663" lvl="1"/>
            <a:r>
              <a:rPr lang="en-US" dirty="0" smtClean="0"/>
              <a:t>You could open each panel and look inside</a:t>
            </a:r>
          </a:p>
          <a:p>
            <a:r>
              <a:rPr lang="en-US" dirty="0"/>
              <a:t>They found a literal bug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inside </a:t>
            </a:r>
            <a:r>
              <a:rPr lang="en-US" dirty="0"/>
              <a:t>the machine</a:t>
            </a:r>
          </a:p>
          <a:p>
            <a:pPr lvl="1"/>
            <a:r>
              <a:rPr lang="en-US" dirty="0"/>
              <a:t>Taped the bug (a moth) </a:t>
            </a:r>
            <a:br>
              <a:rPr lang="en-US" dirty="0"/>
            </a:br>
            <a:r>
              <a:rPr lang="en-US" dirty="0"/>
              <a:t>into their log book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267" y="1840893"/>
            <a:ext cx="3295289" cy="261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Images from amhistory.si.edu and </a:t>
            </a:r>
            <a:r>
              <a:rPr lang="en-US" sz="900" dirty="0" smtClean="0">
                <a:solidFill>
                  <a:prstClr val="black"/>
                </a:solidFill>
              </a:rPr>
              <a:t>wikimedia.org</a:t>
            </a:r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2" t="51472" r="21882" b="16705"/>
          <a:stretch/>
        </p:blipFill>
        <p:spPr>
          <a:xfrm>
            <a:off x="5033057" y="4737589"/>
            <a:ext cx="3958391" cy="150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Decision structures</a:t>
            </a:r>
          </a:p>
          <a:p>
            <a:endParaRPr lang="en-US" dirty="0"/>
          </a:p>
          <a:p>
            <a:r>
              <a:rPr lang="en-US" dirty="0"/>
              <a:t>One-way (using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/>
              <a:t>)</a:t>
            </a:r>
          </a:p>
          <a:p>
            <a:r>
              <a:rPr lang="en-US" dirty="0"/>
              <a:t>Two-way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/>
              <a:t>)</a:t>
            </a:r>
          </a:p>
          <a:p>
            <a:r>
              <a:rPr lang="en-US" dirty="0"/>
              <a:t>Multi-way (using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Nested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1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(“Bugs”)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main classifications of errors</a:t>
            </a:r>
          </a:p>
          <a:p>
            <a:pPr lvl="3"/>
            <a:endParaRPr lang="en-US" dirty="0"/>
          </a:p>
          <a:p>
            <a:r>
              <a:rPr lang="en-US" dirty="0" smtClean="0"/>
              <a:t>Syntax errors</a:t>
            </a:r>
          </a:p>
          <a:p>
            <a:pPr lvl="1"/>
            <a:r>
              <a:rPr lang="en-US" dirty="0" smtClean="0"/>
              <a:t>Prevent Python from </a:t>
            </a:r>
            <a:br>
              <a:rPr lang="en-US" dirty="0" smtClean="0"/>
            </a:br>
            <a:r>
              <a:rPr lang="en-US" dirty="0" smtClean="0"/>
              <a:t>understanding what to do</a:t>
            </a:r>
          </a:p>
          <a:p>
            <a:r>
              <a:rPr lang="en-US" dirty="0" smtClean="0"/>
              <a:t>Logical errors</a:t>
            </a:r>
          </a:p>
          <a:p>
            <a:pPr lvl="1"/>
            <a:r>
              <a:rPr lang="en-US" dirty="0" smtClean="0"/>
              <a:t>Cause the program to run </a:t>
            </a:r>
            <a:br>
              <a:rPr lang="en-US" dirty="0" smtClean="0"/>
            </a:br>
            <a:r>
              <a:rPr lang="en-US" dirty="0" smtClean="0"/>
              <a:t>incorrectly, or to </a:t>
            </a:r>
            <a:br>
              <a:rPr lang="en-US" dirty="0" smtClean="0"/>
            </a:br>
            <a:r>
              <a:rPr lang="en-US" dirty="0" smtClean="0"/>
              <a:t>not do what you want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87" y="2828039"/>
            <a:ext cx="3613610" cy="3252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5515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“Syntax” is the set of rules followed by a computer programming language</a:t>
            </a:r>
          </a:p>
          <a:p>
            <a:pPr lvl="1"/>
            <a:r>
              <a:rPr lang="en-US" dirty="0" smtClean="0"/>
              <a:t>Similar to grammar and spelling in English</a:t>
            </a:r>
          </a:p>
          <a:p>
            <a:pPr lvl="3"/>
            <a:endParaRPr lang="en-US" sz="1200" dirty="0"/>
          </a:p>
          <a:p>
            <a:r>
              <a:rPr lang="en-US" dirty="0" smtClean="0"/>
              <a:t>Examples of Python’s syntax</a:t>
            </a:r>
            <a:r>
              <a:rPr lang="en-US" dirty="0"/>
              <a:t> </a:t>
            </a:r>
            <a:r>
              <a:rPr lang="en-US" dirty="0" smtClean="0"/>
              <a:t>rules:</a:t>
            </a:r>
          </a:p>
          <a:p>
            <a:pPr lvl="1"/>
            <a:r>
              <a:rPr lang="en-US" dirty="0" smtClean="0"/>
              <a:t>Keywords must be spelled correctly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800" dirty="0" smtClean="0"/>
              <a:t>, not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Ture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Flase</a:t>
            </a:r>
            <a:r>
              <a:rPr lang="en-US" sz="2800" dirty="0" smtClean="0"/>
              <a:t> or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Truu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Quotes and parentheses must be closed: </a:t>
            </a:r>
          </a:p>
          <a:p>
            <a:pPr marL="914400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("open and close")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3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Error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Error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81068" cy="4517689"/>
          </a:xfrm>
        </p:spPr>
        <p:txBody>
          <a:bodyPr/>
          <a:lstStyle/>
          <a:p>
            <a:r>
              <a:rPr lang="en-US" dirty="0" smtClean="0"/>
              <a:t>Find the syntax errors in each line of code below: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prnit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("Hello")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		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What"s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		print("Aloha!)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Good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744582" y="3119773"/>
            <a:ext cx="1368592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098761" y="3561096"/>
            <a:ext cx="5318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395291" y="4144349"/>
            <a:ext cx="684296" cy="53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3389" y="5150495"/>
            <a:ext cx="184885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 actually a syntax error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72464" y="4658717"/>
            <a:ext cx="1947859" cy="533400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errors don’t bother Python at all… </a:t>
            </a:r>
            <a:br>
              <a:rPr lang="en-US" dirty="0" smtClean="0"/>
            </a:br>
            <a:r>
              <a:rPr lang="en-US" dirty="0" smtClean="0"/>
              <a:t>they only bother you!</a:t>
            </a:r>
          </a:p>
          <a:p>
            <a:pPr lvl="3"/>
            <a:endParaRPr lang="en-US" dirty="0"/>
          </a:p>
          <a:p>
            <a:r>
              <a:rPr lang="en-US" dirty="0" smtClean="0"/>
              <a:t>Examples of logical errors:</a:t>
            </a:r>
          </a:p>
          <a:p>
            <a:pPr lvl="1"/>
            <a:r>
              <a:rPr lang="en-US" dirty="0" smtClean="0"/>
              <a:t>Using the wrong value for something</a:t>
            </a:r>
          </a:p>
          <a:p>
            <a:pPr marL="914400" lvl="2" indent="0">
              <a:buNone/>
            </a:pP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currentYear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2013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Doing steps in the wrong order</a:t>
            </a:r>
          </a:p>
          <a:p>
            <a:pPr lvl="2"/>
            <a:r>
              <a:rPr lang="en-US" sz="2800" dirty="0" smtClean="0"/>
              <a:t>“Put the pan in the oven.  Mix the wet and dry ingredients in the pan.  Preheat the oven.”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Practicing Decision Structures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Exercise: PB&amp;J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English speaking aliens are visiting Earth for the first time. They want to know how to make a peanut butter and jelly sandwich.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Explicitly, what are the required steps for building a peanut butter and jelly sandwich?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1278" y="4462323"/>
            <a:ext cx="1981444" cy="189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2722" y="4462322"/>
            <a:ext cx="1981444" cy="189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0078" y="4462321"/>
            <a:ext cx="1981444" cy="189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06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Are Dogs Good?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if a dog is a good dog</a:t>
            </a:r>
          </a:p>
          <a:p>
            <a:pPr lvl="2"/>
            <a:endParaRPr lang="en-US" dirty="0"/>
          </a:p>
          <a:p>
            <a:r>
              <a:rPr lang="en-US" dirty="0" smtClean="0"/>
              <a:t>Print out one </a:t>
            </a:r>
            <a:br>
              <a:rPr lang="en-US" dirty="0" smtClean="0"/>
            </a:br>
            <a:r>
              <a:rPr lang="en-US" dirty="0" smtClean="0"/>
              <a:t>response for “yes”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Print out a different </a:t>
            </a:r>
            <a:br>
              <a:rPr lang="en-US" dirty="0" smtClean="0"/>
            </a:br>
            <a:r>
              <a:rPr lang="en-US" dirty="0" smtClean="0"/>
              <a:t>response for any </a:t>
            </a:r>
            <a:br>
              <a:rPr lang="en-US" dirty="0" smtClean="0"/>
            </a:br>
            <a:r>
              <a:rPr lang="en-US" dirty="0" smtClean="0"/>
              <a:t>other answer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3" t="6027"/>
          <a:stretch/>
        </p:blipFill>
        <p:spPr>
          <a:xfrm>
            <a:off x="4225700" y="3118185"/>
            <a:ext cx="4918300" cy="326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1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6E7E2"/>
              </a:clrFrom>
              <a:clrTo>
                <a:srgbClr val="E6E7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545"/>
          <a:stretch/>
        </p:blipFill>
        <p:spPr>
          <a:xfrm>
            <a:off x="5213023" y="3921551"/>
            <a:ext cx="3930977" cy="264674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Nail Polish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Gibson has a LOT of nail polish</a:t>
            </a:r>
          </a:p>
          <a:p>
            <a:pPr lvl="3"/>
            <a:endParaRPr lang="en-US" dirty="0"/>
          </a:p>
          <a:p>
            <a:r>
              <a:rPr lang="en-US" dirty="0" smtClean="0"/>
              <a:t>Write a game where the user guesses how many bottles she has, and tell them </a:t>
            </a:r>
            <a:br>
              <a:rPr lang="en-US" dirty="0" smtClean="0"/>
            </a:br>
            <a:r>
              <a:rPr lang="en-US" dirty="0" smtClean="0"/>
              <a:t>whether their guess was high,</a:t>
            </a:r>
            <a:br>
              <a:rPr lang="en-US" dirty="0" smtClean="0"/>
            </a:br>
            <a:r>
              <a:rPr lang="en-US" dirty="0" smtClean="0"/>
              <a:t>low, or correct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info do you need?</a:t>
            </a:r>
          </a:p>
          <a:p>
            <a:pPr lvl="1"/>
            <a:r>
              <a:rPr lang="en-US" dirty="0" smtClean="0"/>
              <a:t>(She has 296 bottles)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</p:spTree>
    <p:extLst>
      <p:ext uri="{BB962C8B-B14F-4D97-AF65-F5344CB8AC3E}">
        <p14:creationId xmlns:p14="http://schemas.microsoft.com/office/powerpoint/2010/main" val="1753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3" r="3299"/>
          <a:stretch/>
        </p:blipFill>
        <p:spPr>
          <a:xfrm>
            <a:off x="6145653" y="2809188"/>
            <a:ext cx="2932359" cy="3667812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Moving on to CMSC 202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 the user their major and the </a:t>
            </a:r>
            <a:br>
              <a:rPr lang="en-US" dirty="0" smtClean="0"/>
            </a:br>
            <a:r>
              <a:rPr lang="en-US" dirty="0" smtClean="0"/>
              <a:t>grade they earned in CMSC 201</a:t>
            </a:r>
          </a:p>
          <a:p>
            <a:pPr lvl="1"/>
            <a:r>
              <a:rPr lang="en-US" dirty="0" smtClean="0"/>
              <a:t>Print out whether they can move </a:t>
            </a:r>
            <a:br>
              <a:rPr lang="en-US" dirty="0" smtClean="0"/>
            </a:br>
            <a:r>
              <a:rPr lang="en-US" dirty="0" smtClean="0"/>
              <a:t>on to CMSC 202 next semester</a:t>
            </a:r>
          </a:p>
          <a:p>
            <a:r>
              <a:rPr lang="en-US" dirty="0" smtClean="0"/>
              <a:t>If they’re a CMSC or CMPE major</a:t>
            </a:r>
          </a:p>
          <a:p>
            <a:pPr lvl="1"/>
            <a:r>
              <a:rPr lang="en-US" dirty="0" smtClean="0"/>
              <a:t>They need an A or a B</a:t>
            </a:r>
          </a:p>
          <a:p>
            <a:r>
              <a:rPr lang="en-US" dirty="0" smtClean="0"/>
              <a:t>Otherwise</a:t>
            </a:r>
          </a:p>
          <a:p>
            <a:pPr lvl="1"/>
            <a:r>
              <a:rPr lang="en-US" dirty="0" smtClean="0"/>
              <a:t>They need an A, B, or a 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</a:p>
        </p:txBody>
      </p:sp>
    </p:spTree>
    <p:extLst>
      <p:ext uri="{BB962C8B-B14F-4D97-AF65-F5344CB8AC3E}">
        <p14:creationId xmlns:p14="http://schemas.microsoft.com/office/powerpoint/2010/main" val="8335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(Feb 17th) at 8:59:59 PM</a:t>
            </a:r>
          </a:p>
          <a:p>
            <a:r>
              <a:rPr lang="en-US" dirty="0" smtClean="0"/>
              <a:t>Make sure to spell the dog breeds correctly!</a:t>
            </a:r>
          </a:p>
          <a:p>
            <a:pPr lvl="1"/>
            <a:r>
              <a:rPr lang="en-US" dirty="0" smtClean="0"/>
              <a:t>Will make it much easier for your TA to grade</a:t>
            </a:r>
          </a:p>
          <a:p>
            <a:pPr lvl="3"/>
            <a:endParaRPr lang="en-US" dirty="0"/>
          </a:p>
          <a:p>
            <a:r>
              <a:rPr lang="en-US" dirty="0" smtClean="0"/>
              <a:t>Pre Lab 4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9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practice thinking algorithmically</a:t>
            </a:r>
          </a:p>
          <a:p>
            <a:r>
              <a:rPr lang="en-US" dirty="0" smtClean="0"/>
              <a:t>To understand and be able to implement proper program development</a:t>
            </a:r>
          </a:p>
          <a:p>
            <a:pPr lvl="1"/>
            <a:r>
              <a:rPr lang="en-US" sz="3200" dirty="0" smtClean="0"/>
              <a:t>To learn more about “bugs”</a:t>
            </a:r>
          </a:p>
          <a:p>
            <a:endParaRPr lang="en-US" dirty="0" smtClean="0"/>
          </a:p>
          <a:p>
            <a:r>
              <a:rPr lang="en-US" dirty="0" smtClean="0"/>
              <a:t>To get practice with decision structures</a:t>
            </a:r>
          </a:p>
          <a:p>
            <a:r>
              <a:rPr lang="en-US" dirty="0" smtClean="0"/>
              <a:t>(Lots of practice)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Algorithm?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Steps used to solve a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Problem must be </a:t>
            </a:r>
          </a:p>
          <a:p>
            <a:pPr lvl="1"/>
            <a:r>
              <a:rPr lang="en-US" dirty="0" smtClean="0"/>
              <a:t>Well defined</a:t>
            </a:r>
          </a:p>
          <a:p>
            <a:pPr lvl="1"/>
            <a:r>
              <a:rPr lang="en-US" dirty="0" smtClean="0"/>
              <a:t>Fully understood </a:t>
            </a:r>
            <a:br>
              <a:rPr lang="en-US" dirty="0" smtClean="0"/>
            </a:br>
            <a:r>
              <a:rPr lang="en-US" dirty="0" smtClean="0"/>
              <a:t>by the programmer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96327" y="2908023"/>
            <a:ext cx="4267200" cy="27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prstClr val="black"/>
                </a:solidFill>
              </a:rPr>
              <a:t>Steps must be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Ordered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Unambiguous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Complete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714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Developing an Algorithm</a:t>
            </a:r>
          </a:p>
        </p:txBody>
      </p:sp>
    </p:spTree>
    <p:extLst>
      <p:ext uri="{BB962C8B-B14F-4D97-AF65-F5344CB8AC3E}">
        <p14:creationId xmlns:p14="http://schemas.microsoft.com/office/powerpoint/2010/main" val="41324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 the problem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Represent your solution (your algorithm)</a:t>
            </a:r>
          </a:p>
          <a:p>
            <a:pPr marL="914400" lvl="1" indent="-514350"/>
            <a:r>
              <a:rPr lang="en-US" sz="3200" dirty="0"/>
              <a:t>Pseudocode</a:t>
            </a:r>
            <a:endParaRPr lang="en-US" sz="3200" dirty="0" smtClean="0"/>
          </a:p>
          <a:p>
            <a:pPr marL="914400" lvl="1" indent="-514350"/>
            <a:r>
              <a:rPr lang="en-US" sz="3200" dirty="0" smtClean="0"/>
              <a:t>Flowchart</a:t>
            </a:r>
            <a:endParaRPr lang="en-US" sz="3200" dirty="0"/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  the algorithm in a program</a:t>
            </a:r>
          </a:p>
          <a:p>
            <a:pPr marL="1771650" lvl="3" indent="-514350">
              <a:buFont typeface="+mj-lt"/>
              <a:buAutoNum type="arabicPeriod"/>
            </a:pPr>
            <a:endParaRPr lang="en-US" sz="105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 and debug your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Understanding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or data are you given?</a:t>
            </a:r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What must you do with the information/data?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This is your algorithm!</a:t>
            </a:r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What are your deliverables?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6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“Weekly Pay”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program to calculate the </a:t>
            </a:r>
            <a:br>
              <a:rPr lang="en-US" dirty="0" smtClean="0"/>
            </a:br>
            <a:r>
              <a:rPr lang="en-US" dirty="0" smtClean="0"/>
              <a:t>weekly pay of an hourly employee</a:t>
            </a:r>
          </a:p>
          <a:p>
            <a:pPr lvl="1"/>
            <a:r>
              <a:rPr lang="en-US" dirty="0" smtClean="0"/>
              <a:t>What is the input, process, and output?</a:t>
            </a:r>
          </a:p>
          <a:p>
            <a:endParaRPr lang="en-US" dirty="0" smtClean="0"/>
          </a:p>
          <a:p>
            <a:r>
              <a:rPr lang="en-US" dirty="0" smtClean="0"/>
              <a:t>Input: pay rate and number of hours</a:t>
            </a:r>
          </a:p>
          <a:p>
            <a:r>
              <a:rPr lang="en-US" dirty="0" smtClean="0"/>
              <a:t>Process: multiply pay rate by number of hours</a:t>
            </a:r>
          </a:p>
          <a:p>
            <a:r>
              <a:rPr lang="en-US" dirty="0" smtClean="0"/>
              <a:t>Output: weekly pay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8021</TotalTime>
  <Words>818</Words>
  <Application>Microsoft Office PowerPoint</Application>
  <PresentationFormat>On-screen Show (4:3)</PresentationFormat>
  <Paragraphs>245</Paragraphs>
  <Slides>30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05 – Algorithmic Thinking</vt:lpstr>
      <vt:lpstr>Last Class We Covered</vt:lpstr>
      <vt:lpstr>Any Questions from Last Time?</vt:lpstr>
      <vt:lpstr>Today’s Objectives</vt:lpstr>
      <vt:lpstr>What is an Algorithm?</vt:lpstr>
      <vt:lpstr>Developing an Algorithm</vt:lpstr>
      <vt:lpstr>Program Development</vt:lpstr>
      <vt:lpstr>Step 1: Understanding the Problem</vt:lpstr>
      <vt:lpstr>“Weekly Pay” Example</vt:lpstr>
      <vt:lpstr>Step 2: Represent the Algorithm</vt:lpstr>
      <vt:lpstr>Flowchart Symbols</vt:lpstr>
      <vt:lpstr>Step 2A: Flowchart</vt:lpstr>
      <vt:lpstr>Step 2B: Pseudocode</vt:lpstr>
      <vt:lpstr>Steps 3 and 4: Implementation  and Testing/Debugging</vt:lpstr>
      <vt:lpstr>Algorithms and Language</vt:lpstr>
      <vt:lpstr>Algorithmic Thinking</vt:lpstr>
      <vt:lpstr>Debugging</vt:lpstr>
      <vt:lpstr>A Bit of History on “Bugs”</vt:lpstr>
      <vt:lpstr>A Bit of History on “Bugs”</vt:lpstr>
      <vt:lpstr>Errors (“Bugs”)</vt:lpstr>
      <vt:lpstr>Syntax Errors</vt:lpstr>
      <vt:lpstr>Syntax Error Examples</vt:lpstr>
      <vt:lpstr>Syntax Error Examples</vt:lpstr>
      <vt:lpstr>Logical Errors</vt:lpstr>
      <vt:lpstr>Practicing Decision Structures</vt:lpstr>
      <vt:lpstr>Exercise: PB&amp;J Algorithm</vt:lpstr>
      <vt:lpstr>Exercise: Are Dogs Good?</vt:lpstr>
      <vt:lpstr>Exercise: Nail Polish</vt:lpstr>
      <vt:lpstr>Exercise: Moving on to CMSC 202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173</cp:revision>
  <dcterms:created xsi:type="dcterms:W3CDTF">2014-05-05T14:25:42Z</dcterms:created>
  <dcterms:modified xsi:type="dcterms:W3CDTF">2017-07-09T18:37:23Z</dcterms:modified>
</cp:coreProperties>
</file>